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erriweather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22" Type="http://schemas.openxmlformats.org/officeDocument/2006/relationships/font" Target="fonts/Merriweather-italic.fntdata"/><Relationship Id="rId10" Type="http://schemas.openxmlformats.org/officeDocument/2006/relationships/slide" Target="slides/slide5.xml"/><Relationship Id="rId21" Type="http://schemas.openxmlformats.org/officeDocument/2006/relationships/font" Target="fonts/Merriweather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erriweather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3f802ffe3c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3f802ffe3c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3f802ffe3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3f802ffe3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3f802ffe3c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3f802ffe3c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3f802ffe3c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3f802ffe3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3f802ffe3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3f802ffe3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f802ffe3c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3f802ffe3c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3f802ffe3c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3f802ffe3c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3f802ffe3c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3f802ffe3c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3f802ffe3c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3f802ffe3c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medium.com/data-science-in-your-pocket/understanding-cyclegans-using-examples-codes-f5d6e1a47048" TargetMode="External"/><Relationship Id="rId4" Type="http://schemas.openxmlformats.org/officeDocument/2006/relationships/hyperlink" Target="https://www.kaggle.com/datasets/balraj98/summer2winter-yosemite" TargetMode="External"/><Relationship Id="rId5" Type="http://schemas.openxmlformats.org/officeDocument/2006/relationships/hyperlink" Target="https://www.kaggle.com/code/balraj98/unet-for-segmenting-bob-ross-paintings-pytorch" TargetMode="External"/><Relationship Id="rId6" Type="http://schemas.openxmlformats.org/officeDocument/2006/relationships/hyperlink" Target="https://www.kaggle.com/datasets/residentmario/segmented-bob-ross-images" TargetMode="External"/><Relationship Id="rId7" Type="http://schemas.openxmlformats.org/officeDocument/2006/relationships/hyperlink" Target="https://towardsdatascience.com/understanding-semantic-segmentation-with-unet-6be4f42d4b47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Final Project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CycleGAN &amp; UNet Semantic Segmentation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6" name="Google Shape;66;p13"/>
          <p:cNvSpPr txBox="1"/>
          <p:nvPr>
            <p:ph idx="1" type="subTitle"/>
          </p:nvPr>
        </p:nvSpPr>
        <p:spPr>
          <a:xfrm>
            <a:off x="4450300" y="3347435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By: Qianzhe (Jason) Wang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CycleGAN Architecture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1839925" y="1533425"/>
            <a:ext cx="976200" cy="623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S</a:t>
            </a:r>
            <a:endParaRPr/>
          </a:p>
        </p:txBody>
      </p:sp>
      <p:cxnSp>
        <p:nvCxnSpPr>
          <p:cNvPr id="73" name="Google Shape;73;p14"/>
          <p:cNvCxnSpPr/>
          <p:nvPr/>
        </p:nvCxnSpPr>
        <p:spPr>
          <a:xfrm>
            <a:off x="2841650" y="1880175"/>
            <a:ext cx="69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" name="Google Shape;74;p14"/>
          <p:cNvSpPr/>
          <p:nvPr/>
        </p:nvSpPr>
        <p:spPr>
          <a:xfrm>
            <a:off x="3560775" y="1533425"/>
            <a:ext cx="1117500" cy="623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Generator1 (S2W)</a:t>
            </a:r>
            <a:endParaRPr/>
          </a:p>
        </p:txBody>
      </p:sp>
      <p:cxnSp>
        <p:nvCxnSpPr>
          <p:cNvPr id="75" name="Google Shape;75;p14"/>
          <p:cNvCxnSpPr/>
          <p:nvPr/>
        </p:nvCxnSpPr>
        <p:spPr>
          <a:xfrm>
            <a:off x="4691000" y="1880175"/>
            <a:ext cx="976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" name="Google Shape;76;p14"/>
          <p:cNvSpPr/>
          <p:nvPr/>
        </p:nvSpPr>
        <p:spPr>
          <a:xfrm>
            <a:off x="5641375" y="1533425"/>
            <a:ext cx="976200" cy="70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G1 (W)</a:t>
            </a:r>
            <a:endParaRPr/>
          </a:p>
        </p:txBody>
      </p:sp>
      <p:cxnSp>
        <p:nvCxnSpPr>
          <p:cNvPr id="77" name="Google Shape;77;p14"/>
          <p:cNvCxnSpPr>
            <a:stCxn id="76" idx="3"/>
          </p:cNvCxnSpPr>
          <p:nvPr/>
        </p:nvCxnSpPr>
        <p:spPr>
          <a:xfrm flipH="1" rot="10800000">
            <a:off x="6617575" y="1873925"/>
            <a:ext cx="6177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" name="Google Shape;78;p14"/>
          <p:cNvSpPr/>
          <p:nvPr/>
        </p:nvSpPr>
        <p:spPr>
          <a:xfrm>
            <a:off x="7235275" y="1571975"/>
            <a:ext cx="1335600" cy="546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Discriminator1</a:t>
            </a:r>
            <a:endParaRPr/>
          </a:p>
        </p:txBody>
      </p:sp>
      <p:cxnSp>
        <p:nvCxnSpPr>
          <p:cNvPr id="79" name="Google Shape;79;p14"/>
          <p:cNvCxnSpPr/>
          <p:nvPr/>
        </p:nvCxnSpPr>
        <p:spPr>
          <a:xfrm>
            <a:off x="8570875" y="1844825"/>
            <a:ext cx="4356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" name="Google Shape;80;p14"/>
          <p:cNvCxnSpPr/>
          <p:nvPr/>
        </p:nvCxnSpPr>
        <p:spPr>
          <a:xfrm flipH="1">
            <a:off x="5150150" y="2278050"/>
            <a:ext cx="449100" cy="41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1" name="Google Shape;81;p14"/>
          <p:cNvSpPr/>
          <p:nvPr/>
        </p:nvSpPr>
        <p:spPr>
          <a:xfrm>
            <a:off x="4041375" y="2605850"/>
            <a:ext cx="1117500" cy="478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Generator2(W2S)</a:t>
            </a:r>
            <a:endParaRPr/>
          </a:p>
        </p:txBody>
      </p:sp>
      <p:cxnSp>
        <p:nvCxnSpPr>
          <p:cNvPr id="82" name="Google Shape;82;p14"/>
          <p:cNvCxnSpPr>
            <a:stCxn id="81" idx="1"/>
          </p:cNvCxnSpPr>
          <p:nvPr/>
        </p:nvCxnSpPr>
        <p:spPr>
          <a:xfrm flipH="1">
            <a:off x="3270375" y="2845250"/>
            <a:ext cx="771000" cy="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3" name="Google Shape;83;p14"/>
          <p:cNvSpPr/>
          <p:nvPr/>
        </p:nvSpPr>
        <p:spPr>
          <a:xfrm>
            <a:off x="2258300" y="2642000"/>
            <a:ext cx="1014300" cy="442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G2(G1(S))</a:t>
            </a:r>
            <a:endParaRPr/>
          </a:p>
        </p:txBody>
      </p:sp>
      <p:cxnSp>
        <p:nvCxnSpPr>
          <p:cNvPr id="84" name="Google Shape;84;p14"/>
          <p:cNvCxnSpPr/>
          <p:nvPr/>
        </p:nvCxnSpPr>
        <p:spPr>
          <a:xfrm flipH="1">
            <a:off x="1736375" y="2873300"/>
            <a:ext cx="542100" cy="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" name="Google Shape;85;p14"/>
          <p:cNvSpPr/>
          <p:nvPr/>
        </p:nvSpPr>
        <p:spPr>
          <a:xfrm>
            <a:off x="434750" y="2647425"/>
            <a:ext cx="1335600" cy="442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Discriminator2</a:t>
            </a:r>
            <a:endParaRPr/>
          </a:p>
        </p:txBody>
      </p:sp>
      <p:cxnSp>
        <p:nvCxnSpPr>
          <p:cNvPr id="86" name="Google Shape;86;p14"/>
          <p:cNvCxnSpPr/>
          <p:nvPr/>
        </p:nvCxnSpPr>
        <p:spPr>
          <a:xfrm rot="10800000">
            <a:off x="0" y="2877800"/>
            <a:ext cx="41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Google Shape;87;p14"/>
          <p:cNvSpPr/>
          <p:nvPr/>
        </p:nvSpPr>
        <p:spPr>
          <a:xfrm>
            <a:off x="5654150" y="4197700"/>
            <a:ext cx="976200" cy="623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W</a:t>
            </a:r>
            <a:endParaRPr/>
          </a:p>
        </p:txBody>
      </p:sp>
      <p:sp>
        <p:nvSpPr>
          <p:cNvPr id="88" name="Google Shape;88;p14"/>
          <p:cNvSpPr/>
          <p:nvPr/>
        </p:nvSpPr>
        <p:spPr>
          <a:xfrm>
            <a:off x="3950525" y="4197700"/>
            <a:ext cx="1117500" cy="623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Generator2 (W2S)</a:t>
            </a:r>
            <a:endParaRPr/>
          </a:p>
        </p:txBody>
      </p:sp>
      <p:cxnSp>
        <p:nvCxnSpPr>
          <p:cNvPr id="89" name="Google Shape;89;p14"/>
          <p:cNvCxnSpPr>
            <a:endCxn id="88" idx="3"/>
          </p:cNvCxnSpPr>
          <p:nvPr/>
        </p:nvCxnSpPr>
        <p:spPr>
          <a:xfrm rot="10800000">
            <a:off x="5068025" y="4509550"/>
            <a:ext cx="586200" cy="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0" name="Google Shape;90;p14"/>
          <p:cNvSpPr/>
          <p:nvPr/>
        </p:nvSpPr>
        <p:spPr>
          <a:xfrm>
            <a:off x="2444000" y="4167850"/>
            <a:ext cx="976200" cy="70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G2 (S)</a:t>
            </a:r>
            <a:endParaRPr/>
          </a:p>
        </p:txBody>
      </p:sp>
      <p:cxnSp>
        <p:nvCxnSpPr>
          <p:cNvPr id="91" name="Google Shape;91;p14"/>
          <p:cNvCxnSpPr>
            <a:endCxn id="90" idx="3"/>
          </p:cNvCxnSpPr>
          <p:nvPr/>
        </p:nvCxnSpPr>
        <p:spPr>
          <a:xfrm rot="10800000">
            <a:off x="3420200" y="4518250"/>
            <a:ext cx="530700" cy="1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14"/>
          <p:cNvCxnSpPr/>
          <p:nvPr/>
        </p:nvCxnSpPr>
        <p:spPr>
          <a:xfrm flipH="1">
            <a:off x="1827725" y="4526825"/>
            <a:ext cx="641400" cy="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4"/>
          <p:cNvSpPr/>
          <p:nvPr/>
        </p:nvSpPr>
        <p:spPr>
          <a:xfrm>
            <a:off x="492125" y="4288300"/>
            <a:ext cx="1335600" cy="442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Discriminator2</a:t>
            </a:r>
            <a:endParaRPr/>
          </a:p>
        </p:txBody>
      </p:sp>
      <p:cxnSp>
        <p:nvCxnSpPr>
          <p:cNvPr id="94" name="Google Shape;94;p14"/>
          <p:cNvCxnSpPr/>
          <p:nvPr/>
        </p:nvCxnSpPr>
        <p:spPr>
          <a:xfrm rot="10800000">
            <a:off x="110700" y="4509550"/>
            <a:ext cx="415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4"/>
          <p:cNvCxnSpPr/>
          <p:nvPr/>
        </p:nvCxnSpPr>
        <p:spPr>
          <a:xfrm flipH="1" rot="10800000">
            <a:off x="3472075" y="3704575"/>
            <a:ext cx="478800" cy="45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6" name="Google Shape;96;p14"/>
          <p:cNvSpPr/>
          <p:nvPr/>
        </p:nvSpPr>
        <p:spPr>
          <a:xfrm>
            <a:off x="3950525" y="3393550"/>
            <a:ext cx="1117500" cy="623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Generator1 (S2W)</a:t>
            </a:r>
            <a:endParaRPr/>
          </a:p>
        </p:txBody>
      </p:sp>
      <p:cxnSp>
        <p:nvCxnSpPr>
          <p:cNvPr id="97" name="Google Shape;97;p14"/>
          <p:cNvCxnSpPr/>
          <p:nvPr/>
        </p:nvCxnSpPr>
        <p:spPr>
          <a:xfrm flipH="1" rot="10800000">
            <a:off x="5068025" y="3695500"/>
            <a:ext cx="590700" cy="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" name="Google Shape;98;p14"/>
          <p:cNvSpPr/>
          <p:nvPr/>
        </p:nvSpPr>
        <p:spPr>
          <a:xfrm>
            <a:off x="5635100" y="3479200"/>
            <a:ext cx="1117500" cy="442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G1(G2(W))</a:t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7191925" y="3432100"/>
            <a:ext cx="1335600" cy="546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Discriminator1</a:t>
            </a:r>
            <a:endParaRPr/>
          </a:p>
        </p:txBody>
      </p:sp>
      <p:cxnSp>
        <p:nvCxnSpPr>
          <p:cNvPr id="100" name="Google Shape;100;p14"/>
          <p:cNvCxnSpPr>
            <a:stCxn id="98" idx="3"/>
            <a:endCxn id="99" idx="1"/>
          </p:cNvCxnSpPr>
          <p:nvPr/>
        </p:nvCxnSpPr>
        <p:spPr>
          <a:xfrm>
            <a:off x="6752600" y="3700450"/>
            <a:ext cx="4392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4"/>
          <p:cNvCxnSpPr/>
          <p:nvPr/>
        </p:nvCxnSpPr>
        <p:spPr>
          <a:xfrm>
            <a:off x="8527525" y="3700900"/>
            <a:ext cx="387300" cy="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Highlights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5"/>
          <p:cNvSpPr txBox="1"/>
          <p:nvPr/>
        </p:nvSpPr>
        <p:spPr>
          <a:xfrm>
            <a:off x="722850" y="1743875"/>
            <a:ext cx="8195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Identify mapping is added to the model architecture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Discriminator outputs real/fake labels at region level for an image 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Each convolutional layer has ‘“same” padding, followed by instance normalization and leaky relu activation to prevent vanishing gradient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Model loss is consisted of adversarial loss (MSE), identity loss(MAE) and cycle loss (MAE, given most weight)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Take summer to winter cycle as an example: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Adversarial loss: S -&gt; Generator W -&gt; W -&gt; Discriminator W -&gt; [real/fake]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Identity loss: W -&gt; Generator W -&gt; W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Forward cycle loss: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S -&gt; Generator W -&gt; W -&gt; Generator S -&gt; 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Backward cycle loss: W -&gt; Generator S -&gt; S -&gt; Generator W -&gt; W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Results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100" y="1326075"/>
            <a:ext cx="3531001" cy="179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9031" y="3227450"/>
            <a:ext cx="3552069" cy="179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5565825" y="1928875"/>
            <a:ext cx="3223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To improve the performance: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Network can be made more complex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Model could be trained longer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More image preprocessing could be done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UNet Semantic Segmentation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7"/>
          <p:cNvSpPr txBox="1"/>
          <p:nvPr/>
        </p:nvSpPr>
        <p:spPr>
          <a:xfrm>
            <a:off x="873700" y="1677900"/>
            <a:ext cx="7446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Used a different image dataset that has labels from nine different classes keys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Applied one-hot-encoding to convert a 2D image label array into one-hot format and reverse one-hot encoding to transform the one-hot format image into a 2D array with only 1 channel, where each pixel value is the classified class key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Applied data augmentation and preprocessing transformations on the image dataset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Applied UNet segmentation model with ‘resnet50’ pretrained encoder and ‘imagenet’ encoder weights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Trained UNet model for about 50 epochs but can be trained longer for even better performance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UNet</a:t>
            </a:r>
            <a:r>
              <a:rPr lang="en"/>
              <a:t> Architecture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8322" y="1340000"/>
            <a:ext cx="4616750" cy="3737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Results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375" y="3016852"/>
            <a:ext cx="6845575" cy="175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475" y="1260700"/>
            <a:ext cx="6777375" cy="175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Results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050" y="1258825"/>
            <a:ext cx="4573475" cy="1979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8777" y="3164125"/>
            <a:ext cx="4573448" cy="197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0"/>
          <p:cNvSpPr txBox="1"/>
          <p:nvPr/>
        </p:nvSpPr>
        <p:spPr>
          <a:xfrm>
            <a:off x="5795750" y="27477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Model could be trained longer for better performance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1"/>
          <p:cNvSpPr txBox="1"/>
          <p:nvPr/>
        </p:nvSpPr>
        <p:spPr>
          <a:xfrm>
            <a:off x="154700" y="1519425"/>
            <a:ext cx="8520600" cy="26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</a:rPr>
              <a:t>[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</a:rPr>
              <a:t>1] Mehul Gupta. (2021, Sep 14) Understanding CycleGANs using examples &amp; Codes. Retrieved from </a:t>
            </a:r>
            <a:r>
              <a:rPr lang="en" sz="1200" u="sng">
                <a:solidFill>
                  <a:schemeClr val="hlink"/>
                </a:solidFill>
                <a:highlight>
                  <a:schemeClr val="lt1"/>
                </a:highlight>
                <a:hlinkClick r:id="rId3"/>
              </a:rPr>
              <a:t>https://medium.com/data-science-in-your-pocket/understanding-cyclegans-using-examples-codes-f5d6e1a47048</a:t>
            </a:r>
            <a:endParaRPr sz="1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</a:rPr>
              <a:t>[2] Balraj Asjwath. Summer2Winter Yosemite. </a:t>
            </a:r>
            <a:r>
              <a:rPr lang="en" sz="1200" u="sng">
                <a:solidFill>
                  <a:schemeClr val="hlink"/>
                </a:solidFill>
                <a:highlight>
                  <a:schemeClr val="lt1"/>
                </a:highlight>
                <a:hlinkClick r:id="rId4"/>
              </a:rPr>
              <a:t>https://www.kaggle.com/datasets/balraj98/summer2winter-yosemite</a:t>
            </a:r>
            <a:endParaRPr sz="1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</a:rPr>
              <a:t>[3] Balraj Ashwath. UNet for Segmenting BobRoss Paintings. </a:t>
            </a:r>
            <a:r>
              <a:rPr lang="en" sz="1200" u="sng">
                <a:solidFill>
                  <a:schemeClr val="hlink"/>
                </a:solidFill>
                <a:highlight>
                  <a:schemeClr val="lt1"/>
                </a:highlight>
                <a:hlinkClick r:id="rId5"/>
              </a:rPr>
              <a:t>https://www.kaggle.com/code/balraj98/unet-for-segmenting-bob-ross-paintings-pytorch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</a:rPr>
              <a:t>.</a:t>
            </a:r>
            <a:endParaRPr sz="1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</a:rPr>
              <a:t>[4] Aleksey Bilogur. Segmented Bob Ross Paintings. Retrieved from </a:t>
            </a:r>
            <a:r>
              <a:rPr lang="en" sz="1200" u="sng">
                <a:solidFill>
                  <a:schemeClr val="hlink"/>
                </a:solidFill>
                <a:highlight>
                  <a:schemeClr val="lt1"/>
                </a:highlight>
                <a:hlinkClick r:id="rId6"/>
              </a:rPr>
              <a:t>https://www.kaggle.com/datasets/residentmario/segmented-bob-ross-images</a:t>
            </a: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</a:rPr>
              <a:t>.</a:t>
            </a:r>
            <a:endParaRPr sz="12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chemeClr val="lt1"/>
                </a:highlight>
              </a:rPr>
              <a:t>[5] Harshall Lamda. (2019, Feb 17) Understanding Semantic Segmentation with UNET. Retrived from </a:t>
            </a:r>
            <a:r>
              <a:rPr lang="en" sz="1200" u="sng">
                <a:solidFill>
                  <a:schemeClr val="hlink"/>
                </a:solidFill>
                <a:highlight>
                  <a:schemeClr val="lt1"/>
                </a:highlight>
                <a:hlinkClick r:id="rId7"/>
              </a:rPr>
              <a:t>https://towardsdatascience.com/understanding-semantic-segmentation-with-unet-6be4f42d4b47</a:t>
            </a:r>
            <a:endParaRPr sz="12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